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59" r:id="rId5"/>
    <p:sldId id="258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405"/>
  </p:normalViewPr>
  <p:slideViewPr>
    <p:cSldViewPr snapToGrid="0" snapToObjects="1">
      <p:cViewPr varScale="1">
        <p:scale>
          <a:sx n="114" d="100"/>
          <a:sy n="114" d="100"/>
        </p:scale>
        <p:origin x="205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12/12/2020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CDA70-22DB-AA41-A8CD-BC0B466A68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b="1" dirty="0"/>
              <a:t>State unemployment rates over the last 10 years, seasonally adjusted</a:t>
            </a:r>
            <a:r>
              <a:rPr lang="en-US" sz="4800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94550-6BE9-684F-905D-06AA8CAAB2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Javier </a:t>
            </a:r>
            <a:r>
              <a:rPr lang="en-US" dirty="0" err="1"/>
              <a:t>Portocarrero</a:t>
            </a:r>
            <a:endParaRPr lang="en-US" dirty="0"/>
          </a:p>
          <a:p>
            <a:r>
              <a:rPr lang="en-US" dirty="0"/>
              <a:t>Andres Socorro</a:t>
            </a:r>
          </a:p>
          <a:p>
            <a:r>
              <a:rPr lang="en-US" dirty="0"/>
              <a:t>Jocelyn Flores</a:t>
            </a:r>
          </a:p>
          <a:p>
            <a:r>
              <a:rPr lang="en-US" dirty="0"/>
              <a:t>Gina Canales</a:t>
            </a:r>
          </a:p>
        </p:txBody>
      </p:sp>
    </p:spTree>
    <p:extLst>
      <p:ext uri="{BB962C8B-B14F-4D97-AF65-F5344CB8AC3E}">
        <p14:creationId xmlns:p14="http://schemas.microsoft.com/office/powerpoint/2010/main" val="1402664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066D4A-54FC-A74A-9C67-D816F3A3B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Baghdad" pitchFamily="2" charset="-78"/>
                <a:cs typeface="Baghdad" pitchFamily="2" charset="-78"/>
              </a:rPr>
              <a:t>Why unemployment?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B1ECC0-82D1-D24F-BAC2-4DD16D15C257}"/>
              </a:ext>
            </a:extLst>
          </p:cNvPr>
          <p:cNvSpPr txBox="1"/>
          <p:nvPr/>
        </p:nvSpPr>
        <p:spPr>
          <a:xfrm>
            <a:off x="4484451" y="1624519"/>
            <a:ext cx="751948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Unemployment rate is important gauge of the economy’s growth rate – it measures the effect of economic events, such as recession or in the most recent event, COVID-19. </a:t>
            </a:r>
          </a:p>
          <a:p>
            <a:endParaRPr lang="en-US" dirty="0"/>
          </a:p>
          <a:p>
            <a:r>
              <a:rPr lang="en-US" dirty="0"/>
              <a:t>General indicators: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Low unemployment rate = expanding economy = growth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High unemployment rate = decreasing economy = low investment, low hiring</a:t>
            </a:r>
          </a:p>
          <a:p>
            <a:r>
              <a:rPr lang="en-US" dirty="0"/>
              <a:t>Investors use unemployment rates to determine sectors losing jobs faster, and then determine which mutual funds to sell, ultimately influencing stock market, 401k savings and personal savings. </a:t>
            </a:r>
          </a:p>
        </p:txBody>
      </p:sp>
    </p:spTree>
    <p:extLst>
      <p:ext uri="{BB962C8B-B14F-4D97-AF65-F5344CB8AC3E}">
        <p14:creationId xmlns:p14="http://schemas.microsoft.com/office/powerpoint/2010/main" val="3399057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066D4A-54FC-A74A-9C67-D816F3A3B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Baghdad" pitchFamily="2" charset="-78"/>
                <a:cs typeface="Baghdad" pitchFamily="2" charset="-78"/>
              </a:rPr>
              <a:t>Scope of Unemployment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2B484D-682A-324C-B976-8AE18C67ED71}"/>
              </a:ext>
            </a:extLst>
          </p:cNvPr>
          <p:cNvSpPr txBox="1"/>
          <p:nvPr/>
        </p:nvSpPr>
        <p:spPr>
          <a:xfrm>
            <a:off x="4659548" y="1638393"/>
            <a:ext cx="694554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What is considered to be “unemployed”</a:t>
            </a:r>
          </a:p>
          <a:p>
            <a:pPr algn="ctr"/>
            <a:r>
              <a:rPr lang="en-US" dirty="0"/>
              <a:t>The unemployment rate is the number of unemployed divided by the number  in the civilian labor force.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To be counted in the unemployment rate, you not only have to be without a job, you have to be actively looking for a work in the past 4 weeks.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you are temporarily laid off and are waiting to be called back to a job, you’re still counted. </a:t>
            </a:r>
          </a:p>
          <a:p>
            <a:pPr algn="ctr"/>
            <a:r>
              <a:rPr lang="en-US" b="1" dirty="0"/>
              <a:t>What is NOT to  be considered “unemployed”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you’ve given up looking for work, you’re not counted in the unemployment rate.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150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066D4A-54FC-A74A-9C67-D816F3A3B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ghdad" pitchFamily="2" charset="-78"/>
                <a:cs typeface="Baghdad" pitchFamily="2" charset="-78"/>
              </a:rPr>
              <a:t>Overview of “Source of Truth”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D22F9A-F1C2-B548-A081-A08F531E31BF}"/>
              </a:ext>
            </a:extLst>
          </p:cNvPr>
          <p:cNvSpPr txBox="1"/>
          <p:nvPr/>
        </p:nvSpPr>
        <p:spPr>
          <a:xfrm>
            <a:off x="4727641" y="830998"/>
            <a:ext cx="694554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Source of Truth</a:t>
            </a:r>
          </a:p>
          <a:p>
            <a:r>
              <a:rPr lang="en-US" dirty="0"/>
              <a:t>√ US unemployment data was gathered from The U.S. Department of Labor - </a:t>
            </a:r>
            <a:r>
              <a:rPr lang="en-US" b="1" dirty="0"/>
              <a:t>State unemployment rates over the last 10 years, seasonally adjusted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Seasonally adjusted rates : is a statistical method of removing the seasonal component of removing the seasonal component of a time series that is used when analyzing non-seasonal trends.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Date Range: January 2010 until the most recent date available (October 2020) 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Breakdowns: • State • Months / Year • Seasonally Adjusted Rates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Geographies in scope: National (United States of America),  52 states.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699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066D4A-54FC-A74A-9C67-D816F3A3B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ghdad" pitchFamily="2" charset="-78"/>
                <a:cs typeface="Baghdad" pitchFamily="2" charset="-78"/>
              </a:rPr>
              <a:t>Scope of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D22F9A-F1C2-B548-A081-A08F531E31BF}"/>
              </a:ext>
            </a:extLst>
          </p:cNvPr>
          <p:cNvSpPr txBox="1"/>
          <p:nvPr/>
        </p:nvSpPr>
        <p:spPr>
          <a:xfrm>
            <a:off x="4620638" y="204281"/>
            <a:ext cx="694554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Data Processing 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Interpreting the Interactive Map</a:t>
            </a:r>
          </a:p>
          <a:p>
            <a:r>
              <a:rPr lang="en-US" dirty="0"/>
              <a:t>The map shows how moving the slider across different time periods, reflects the changes in state color to demonstrate high/lows of unemployment rates.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Loading department of labor data with unemployment rate per state from 2010-2020 Postgres to flask.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Leveraged JavaScript and leaflet to load and match the </a:t>
            </a:r>
            <a:r>
              <a:rPr lang="en-US" dirty="0" err="1"/>
              <a:t>geojson</a:t>
            </a:r>
            <a:r>
              <a:rPr lang="en-US" dirty="0"/>
              <a:t> data with the coordinates per each state with the unemployment data for each state on a given period of time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8C7DDD-DB32-2D48-896F-4FDCB31136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65" b="4902"/>
          <a:stretch/>
        </p:blipFill>
        <p:spPr>
          <a:xfrm>
            <a:off x="4620638" y="3837638"/>
            <a:ext cx="7507911" cy="255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699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066D4A-54FC-A74A-9C67-D816F3A3B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ghdad" pitchFamily="2" charset="-78"/>
                <a:cs typeface="Baghdad" pitchFamily="2" charset="-78"/>
              </a:rPr>
              <a:t>Scope of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D22F9A-F1C2-B548-A081-A08F531E31BF}"/>
              </a:ext>
            </a:extLst>
          </p:cNvPr>
          <p:cNvSpPr txBox="1"/>
          <p:nvPr/>
        </p:nvSpPr>
        <p:spPr>
          <a:xfrm>
            <a:off x="4620638" y="671691"/>
            <a:ext cx="69455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Data Processing  </a:t>
            </a:r>
          </a:p>
          <a:p>
            <a:pPr algn="ctr"/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Interpreting the Plotly Line Graph</a:t>
            </a:r>
          </a:p>
          <a:p>
            <a:r>
              <a:rPr lang="en-US" dirty="0"/>
              <a:t>The graph shows how the selected rate (seasonally adjusted) changes over time and across different months/years.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 csv file into Plotly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Leveraged JavaScript/</a:t>
            </a:r>
            <a:r>
              <a:rPr lang="en-US" dirty="0" err="1"/>
              <a:t>plotly</a:t>
            </a:r>
            <a:r>
              <a:rPr lang="en-US" dirty="0"/>
              <a:t> line chart to showcase trend of unemployment rate and compare month to month and be able to highlight events. 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2683EB-9870-6F43-9E97-5FAB05A05A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44" b="27778"/>
          <a:stretch/>
        </p:blipFill>
        <p:spPr>
          <a:xfrm>
            <a:off x="4816178" y="3775824"/>
            <a:ext cx="7146241" cy="176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87470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53</TotalTime>
  <Words>467</Words>
  <Application>Microsoft Office PowerPoint</Application>
  <PresentationFormat>Widescreen</PresentationFormat>
  <Paragraphs>47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Baghdad</vt:lpstr>
      <vt:lpstr>Calibri Light</vt:lpstr>
      <vt:lpstr>Rockwell</vt:lpstr>
      <vt:lpstr>Wingdings</vt:lpstr>
      <vt:lpstr>Atlas</vt:lpstr>
      <vt:lpstr>State unemployment rates over the last 10 years, seasonally adjusted </vt:lpstr>
      <vt:lpstr>Why unemployment?</vt:lpstr>
      <vt:lpstr>Scope of Unemployment data</vt:lpstr>
      <vt:lpstr>Overview of “Source of Truth”</vt:lpstr>
      <vt:lpstr>Scope of Analysis</vt:lpstr>
      <vt:lpstr>Scope of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State unemployment rates over the last 10 years, seasonally adjusted</dc:title>
  <dc:creator>gina canales</dc:creator>
  <cp:lastModifiedBy>Jocelyn Flores</cp:lastModifiedBy>
  <cp:revision>6</cp:revision>
  <dcterms:created xsi:type="dcterms:W3CDTF">2020-12-12T16:20:28Z</dcterms:created>
  <dcterms:modified xsi:type="dcterms:W3CDTF">2020-12-12T19:07:12Z</dcterms:modified>
</cp:coreProperties>
</file>

<file path=docProps/thumbnail.jpeg>
</file>